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317B2B-FCB2-4DD0-AC5D-C28A40288F3D}" type="datetimeFigureOut">
              <a:rPr lang="en-US" smtClean="0"/>
              <a:t>8/20/2021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7FC2B0-0CEB-4694-8123-C6AA609DED28}" type="slidenum">
              <a:rPr lang="en-US" smtClean="0"/>
              <a:t>‹#›</a:t>
            </a:fld>
            <a:endParaRPr lang="en-US"/>
          </a:p>
        </p:txBody>
      </p:sp>
    </p:spTree>
    <p:extLst>
      <p:ext uri="{BB962C8B-B14F-4D97-AF65-F5344CB8AC3E}">
        <p14:creationId xmlns:p14="http://schemas.microsoft.com/office/powerpoint/2010/main" val="3287886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of the benefits of Artificial intelligence is that it will improve the organization’s role in talent acquisition (Pillai &amp; </a:t>
            </a:r>
            <a:r>
              <a:rPr lang="en-US" sz="1200" kern="1200" dirty="0" err="1" smtClean="0">
                <a:solidFill>
                  <a:schemeClr val="tx1"/>
                </a:solidFill>
                <a:effectLst/>
                <a:latin typeface="+mn-lt"/>
                <a:ea typeface="+mn-ea"/>
                <a:cs typeface="+mn-cs"/>
              </a:rPr>
              <a:t>Sivathanu</a:t>
            </a:r>
            <a:r>
              <a:rPr lang="en-US" sz="1200" kern="1200" dirty="0" smtClean="0">
                <a:solidFill>
                  <a:schemeClr val="tx1"/>
                </a:solidFill>
                <a:effectLst/>
                <a:latin typeface="+mn-lt"/>
                <a:ea typeface="+mn-ea"/>
                <a:cs typeface="+mn-cs"/>
              </a:rPr>
              <a:t>, 2020). Most human resource departments have adopted AI when hiring employees. This technology is useful when screening, maintaining databases, responding to questions posted by job seekers, and when scheduling job interviews. The organization will benefit because it will avoid time wastage. This Technology is well known for its efficiency. This means that the human resource team will be very productive with regard to hiring procedures. </a:t>
            </a:r>
          </a:p>
          <a:p>
            <a:r>
              <a:rPr lang="en-US" sz="1200" kern="1200" dirty="0" smtClean="0">
                <a:solidFill>
                  <a:schemeClr val="tx1"/>
                </a:solidFill>
                <a:effectLst/>
                <a:latin typeface="+mn-lt"/>
                <a:ea typeface="+mn-ea"/>
                <a:cs typeface="+mn-cs"/>
              </a:rPr>
              <a:t>Another benefit of artificial intelligence is that it ensures that the organization upholds its 24/7 availability (</a:t>
            </a:r>
            <a:r>
              <a:rPr lang="en-US" sz="1200" kern="1200" dirty="0" err="1" smtClean="0">
                <a:solidFill>
                  <a:schemeClr val="tx1"/>
                </a:solidFill>
                <a:effectLst/>
                <a:latin typeface="+mn-lt"/>
                <a:ea typeface="+mn-ea"/>
                <a:cs typeface="+mn-cs"/>
              </a:rPr>
              <a:t>Zumstein</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Hundertmark</a:t>
            </a:r>
            <a:r>
              <a:rPr lang="en-US" sz="1200" kern="1200" dirty="0" smtClean="0">
                <a:solidFill>
                  <a:schemeClr val="tx1"/>
                </a:solidFill>
                <a:effectLst/>
                <a:latin typeface="+mn-lt"/>
                <a:ea typeface="+mn-ea"/>
                <a:cs typeface="+mn-cs"/>
              </a:rPr>
              <a:t>, 2017). The presence of software such as </a:t>
            </a:r>
            <a:r>
              <a:rPr lang="en-US" sz="1200" kern="1200" dirty="0" err="1" smtClean="0">
                <a:solidFill>
                  <a:schemeClr val="tx1"/>
                </a:solidFill>
                <a:effectLst/>
                <a:latin typeface="+mn-lt"/>
                <a:ea typeface="+mn-ea"/>
                <a:cs typeface="+mn-cs"/>
              </a:rPr>
              <a:t>Chatbots</a:t>
            </a:r>
            <a:r>
              <a:rPr lang="en-US" sz="1200" kern="1200" dirty="0" smtClean="0">
                <a:solidFill>
                  <a:schemeClr val="tx1"/>
                </a:solidFill>
                <a:effectLst/>
                <a:latin typeface="+mn-lt"/>
                <a:ea typeface="+mn-ea"/>
                <a:cs typeface="+mn-cs"/>
              </a:rPr>
              <a:t> can easily interact with customers even after the official working hours since this they are programmed to simulate human 0r person-to-person interaction. Customers will also be satisfied because these </a:t>
            </a:r>
            <a:r>
              <a:rPr lang="en-US" sz="1200" kern="1200" dirty="0" err="1" smtClean="0">
                <a:solidFill>
                  <a:schemeClr val="tx1"/>
                </a:solidFill>
                <a:effectLst/>
                <a:latin typeface="+mn-lt"/>
                <a:ea typeface="+mn-ea"/>
                <a:cs typeface="+mn-cs"/>
              </a:rPr>
              <a:t>chatbots</a:t>
            </a:r>
            <a:r>
              <a:rPr lang="en-US" sz="1200" kern="1200" dirty="0" smtClean="0">
                <a:solidFill>
                  <a:schemeClr val="tx1"/>
                </a:solidFill>
                <a:effectLst/>
                <a:latin typeface="+mn-lt"/>
                <a:ea typeface="+mn-ea"/>
                <a:cs typeface="+mn-cs"/>
              </a:rPr>
              <a:t> respond faster to any questions raised by the customers. </a:t>
            </a:r>
          </a:p>
          <a:p>
            <a:r>
              <a:rPr lang="en-US" sz="1200" kern="1200" dirty="0" smtClean="0">
                <a:solidFill>
                  <a:schemeClr val="tx1"/>
                </a:solidFill>
                <a:effectLst/>
                <a:latin typeface="+mn-lt"/>
                <a:ea typeface="+mn-ea"/>
                <a:cs typeface="+mn-cs"/>
              </a:rPr>
              <a:t>This technology will also ensure that employees only direct their time and energy in some tasks since most of them are automated by this software. For instance, the AI can automate processes such as organizing transactions, documents verification, and explaining job duties or benefits. All these initiatives free up time for employees to focus on other tasks. </a:t>
            </a:r>
          </a:p>
          <a:p>
            <a:r>
              <a:rPr lang="en-US" sz="1200" kern="1200" dirty="0" smtClean="0">
                <a:solidFill>
                  <a:schemeClr val="tx1"/>
                </a:solidFill>
                <a:effectLst/>
                <a:latin typeface="+mn-lt"/>
                <a:ea typeface="+mn-ea"/>
                <a:cs typeface="+mn-cs"/>
              </a:rPr>
              <a:t>This Technology is also beneficial to partners because it improves their experiences with advanced analytics. Business partners in this organization are likely to understand what is likely to happen in the future since this software provides an accurate prediction, thus enabling them to make relevant decisions. </a:t>
            </a:r>
          </a:p>
          <a:p>
            <a:r>
              <a:rPr lang="en-US" sz="1200" kern="1200" dirty="0" smtClean="0">
                <a:solidFill>
                  <a:schemeClr val="tx1"/>
                </a:solidFill>
                <a:effectLst/>
                <a:latin typeface="+mn-lt"/>
                <a:ea typeface="+mn-ea"/>
                <a:cs typeface="+mn-cs"/>
              </a:rPr>
              <a:t>One risk of AI is a shortage or lack of expertise. Most staff members of a given organization lack enough skills and experience necessary for operating AI; thus, Implementation of it becomes quite difficult (Cheatham et al., 2019). </a:t>
            </a:r>
          </a:p>
          <a:p>
            <a:r>
              <a:rPr lang="en-US" sz="1200" kern="1200" dirty="0" smtClean="0">
                <a:solidFill>
                  <a:schemeClr val="tx1"/>
                </a:solidFill>
                <a:effectLst/>
                <a:latin typeface="+mn-lt"/>
                <a:ea typeface="+mn-ea"/>
                <a:cs typeface="+mn-cs"/>
              </a:rPr>
              <a:t>Another risk of integrating this Technology in this organization is that it might fail to observe crucial elements such as the organization's culture and values in decision making. This failure might occur since the algorithms might only act to determine quantifiable aspects such as cost. </a:t>
            </a:r>
          </a:p>
          <a:p>
            <a:endParaRPr lang="en-US" dirty="0"/>
          </a:p>
        </p:txBody>
      </p:sp>
      <p:sp>
        <p:nvSpPr>
          <p:cNvPr id="4" name="Slide Number Placeholder 3"/>
          <p:cNvSpPr>
            <a:spLocks noGrp="1"/>
          </p:cNvSpPr>
          <p:nvPr>
            <p:ph type="sldNum" sz="quarter" idx="10"/>
          </p:nvPr>
        </p:nvSpPr>
        <p:spPr/>
        <p:txBody>
          <a:bodyPr/>
          <a:lstStyle/>
          <a:p>
            <a:fld id="{427FC2B0-0CEB-4694-8123-C6AA609DED28}" type="slidenum">
              <a:rPr lang="en-US" smtClean="0"/>
              <a:t>2</a:t>
            </a:fld>
            <a:endParaRPr lang="en-US"/>
          </a:p>
        </p:txBody>
      </p:sp>
    </p:spTree>
    <p:extLst>
      <p:ext uri="{BB962C8B-B14F-4D97-AF65-F5344CB8AC3E}">
        <p14:creationId xmlns:p14="http://schemas.microsoft.com/office/powerpoint/2010/main" val="4035157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Integration of artificial intelligence in this organization is a positive idea since it might improve the learning and training of employees. This system will enable the organization to train employees in respective domains. Through this technology, employees can learn a lot of issues relating to planning, reasoning, automatic programs, and computer vision, among others. </a:t>
            </a:r>
          </a:p>
          <a:p>
            <a:r>
              <a:rPr lang="en-US" sz="1200" kern="1200" dirty="0" smtClean="0">
                <a:solidFill>
                  <a:schemeClr val="tx1"/>
                </a:solidFill>
                <a:effectLst/>
                <a:latin typeface="+mn-lt"/>
                <a:ea typeface="+mn-ea"/>
                <a:cs typeface="+mn-cs"/>
              </a:rPr>
              <a:t>This position is also relevant because this software is likely to improve the aspect of leadership in this organization. This Technology can induct employees and influence them to excel in varied leadership roles. This can be done through customized coaching. </a:t>
            </a:r>
          </a:p>
          <a:p>
            <a:r>
              <a:rPr lang="en-US" sz="1200" kern="1200" dirty="0" smtClean="0">
                <a:solidFill>
                  <a:schemeClr val="tx1"/>
                </a:solidFill>
                <a:effectLst/>
                <a:latin typeface="+mn-lt"/>
                <a:ea typeface="+mn-ea"/>
                <a:cs typeface="+mn-cs"/>
              </a:rPr>
              <a:t>The company can deal with the risk of lack of expertise by investing in the training of employees or outsourcing (</a:t>
            </a:r>
            <a:r>
              <a:rPr lang="en-US" sz="1200" kern="1200" dirty="0" err="1" smtClean="0">
                <a:solidFill>
                  <a:schemeClr val="tx1"/>
                </a:solidFill>
                <a:effectLst/>
                <a:latin typeface="+mn-lt"/>
                <a:ea typeface="+mn-ea"/>
                <a:cs typeface="+mn-cs"/>
              </a:rPr>
              <a:t>Gamkrelidze</a:t>
            </a:r>
            <a:r>
              <a:rPr lang="en-US" sz="1200" kern="1200" dirty="0" smtClean="0">
                <a:solidFill>
                  <a:schemeClr val="tx1"/>
                </a:solidFill>
                <a:effectLst/>
                <a:latin typeface="+mn-lt"/>
                <a:ea typeface="+mn-ea"/>
                <a:cs typeface="+mn-cs"/>
              </a:rPr>
              <a:t> et al., 2021). The trained employees will then pass the valuable skills to other employees via workshops.</a:t>
            </a:r>
          </a:p>
          <a:p>
            <a:r>
              <a:rPr lang="en-US" sz="1200" kern="1200" dirty="0" smtClean="0">
                <a:solidFill>
                  <a:schemeClr val="tx1"/>
                </a:solidFill>
                <a:effectLst/>
                <a:latin typeface="+mn-lt"/>
                <a:ea typeface="+mn-ea"/>
                <a:cs typeface="+mn-cs"/>
              </a:rPr>
              <a:t> 	The company can also ensure that its leadership model improves the organization's culture. This can be done through aspects such as motivating employees at all costs. An organization that motivates employees is likely to progress in a faster and stable manner. </a:t>
            </a:r>
          </a:p>
          <a:p>
            <a:endParaRPr lang="en-US" dirty="0"/>
          </a:p>
        </p:txBody>
      </p:sp>
      <p:sp>
        <p:nvSpPr>
          <p:cNvPr id="4" name="Slide Number Placeholder 3"/>
          <p:cNvSpPr>
            <a:spLocks noGrp="1"/>
          </p:cNvSpPr>
          <p:nvPr>
            <p:ph type="sldNum" sz="quarter" idx="10"/>
          </p:nvPr>
        </p:nvSpPr>
        <p:spPr/>
        <p:txBody>
          <a:bodyPr/>
          <a:lstStyle/>
          <a:p>
            <a:fld id="{427FC2B0-0CEB-4694-8123-C6AA609DED28}" type="slidenum">
              <a:rPr lang="en-US" smtClean="0"/>
              <a:t>3</a:t>
            </a:fld>
            <a:endParaRPr lang="en-US"/>
          </a:p>
        </p:txBody>
      </p:sp>
    </p:spTree>
    <p:extLst>
      <p:ext uri="{BB962C8B-B14F-4D97-AF65-F5344CB8AC3E}">
        <p14:creationId xmlns:p14="http://schemas.microsoft.com/office/powerpoint/2010/main" val="4229592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of the major ethical challenges of Artificial Intelligence is the lack of transparency of the AI tools. “The tools are not always intelligible to humans hence sometimes lack neutrality.” </a:t>
            </a:r>
          </a:p>
          <a:p>
            <a:r>
              <a:rPr lang="en-US" sz="1200" kern="1200" dirty="0" smtClean="0">
                <a:solidFill>
                  <a:schemeClr val="tx1"/>
                </a:solidFill>
                <a:effectLst/>
                <a:latin typeface="+mn-lt"/>
                <a:ea typeface="+mn-ea"/>
                <a:cs typeface="+mn-cs"/>
              </a:rPr>
              <a:t>Another notable concern is that Artificial Intelligence is prone to inaccuracy, inserted or embedded bias, and discriminatory bias (</a:t>
            </a:r>
            <a:r>
              <a:rPr lang="en-US" sz="1200" kern="1200" dirty="0" err="1" smtClean="0">
                <a:solidFill>
                  <a:schemeClr val="tx1"/>
                </a:solidFill>
                <a:effectLst/>
                <a:latin typeface="+mn-lt"/>
                <a:ea typeface="+mn-ea"/>
                <a:cs typeface="+mn-cs"/>
              </a:rPr>
              <a:t>Roselli</a:t>
            </a:r>
            <a:r>
              <a:rPr lang="en-US" sz="1200" kern="1200" dirty="0" smtClean="0">
                <a:solidFill>
                  <a:schemeClr val="tx1"/>
                </a:solidFill>
                <a:effectLst/>
                <a:latin typeface="+mn-lt"/>
                <a:ea typeface="+mn-ea"/>
                <a:cs typeface="+mn-cs"/>
              </a:rPr>
              <a:t> et al., 2019). It is possible for humans with ulterior intentions to manipulate the system to cast results in their favor.</a:t>
            </a:r>
          </a:p>
          <a:p>
            <a:r>
              <a:rPr lang="en-US" sz="1200" kern="1200" dirty="0" smtClean="0">
                <a:solidFill>
                  <a:schemeClr val="tx1"/>
                </a:solidFill>
                <a:effectLst/>
                <a:latin typeface="+mn-lt"/>
                <a:ea typeface="+mn-ea"/>
                <a:cs typeface="+mn-cs"/>
              </a:rPr>
              <a:t>In addition, innovation can disrupt the hierarchy of labor by causing unemployment due to the automation of services.   AI creates fewer jobs in the manufacture and maintenance of the systems. On the other hand, it is a job killer for a single system that can replace fifty individuals. </a:t>
            </a:r>
          </a:p>
          <a:p>
            <a:endParaRPr lang="en-US" dirty="0"/>
          </a:p>
        </p:txBody>
      </p:sp>
      <p:sp>
        <p:nvSpPr>
          <p:cNvPr id="4" name="Slide Number Placeholder 3"/>
          <p:cNvSpPr>
            <a:spLocks noGrp="1"/>
          </p:cNvSpPr>
          <p:nvPr>
            <p:ph type="sldNum" sz="quarter" idx="10"/>
          </p:nvPr>
        </p:nvSpPr>
        <p:spPr/>
        <p:txBody>
          <a:bodyPr/>
          <a:lstStyle/>
          <a:p>
            <a:fld id="{427FC2B0-0CEB-4694-8123-C6AA609DED28}" type="slidenum">
              <a:rPr lang="en-US" smtClean="0"/>
              <a:t>4</a:t>
            </a:fld>
            <a:endParaRPr lang="en-US"/>
          </a:p>
        </p:txBody>
      </p:sp>
    </p:spTree>
    <p:extLst>
      <p:ext uri="{BB962C8B-B14F-4D97-AF65-F5344CB8AC3E}">
        <p14:creationId xmlns:p14="http://schemas.microsoft.com/office/powerpoint/2010/main" val="2370375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audience might worry that the tool could be used for unauthorized surveillance purposes hence compromising their privacy. </a:t>
            </a:r>
          </a:p>
          <a:p>
            <a:r>
              <a:rPr lang="en-US" sz="1200" kern="1200" dirty="0" smtClean="0">
                <a:solidFill>
                  <a:schemeClr val="tx1"/>
                </a:solidFill>
                <a:effectLst/>
                <a:latin typeface="+mn-lt"/>
                <a:ea typeface="+mn-ea"/>
                <a:cs typeface="+mn-cs"/>
              </a:rPr>
              <a:t>To add, there is a likelihood of creating fake images and conversations that can be used to spread propaganda.</a:t>
            </a:r>
          </a:p>
          <a:p>
            <a:r>
              <a:rPr lang="en-US" sz="1200" kern="1200" dirty="0" smtClean="0">
                <a:solidFill>
                  <a:schemeClr val="tx1"/>
                </a:solidFill>
                <a:effectLst/>
                <a:latin typeface="+mn-lt"/>
                <a:ea typeface="+mn-ea"/>
                <a:cs typeface="+mn-cs"/>
              </a:rPr>
              <a:t>The audience can also raise concerns regarding the sustainability of artificial intelligence in modern society. </a:t>
            </a:r>
          </a:p>
          <a:p>
            <a:r>
              <a:rPr lang="en-US" sz="1200" kern="1200" dirty="0" smtClean="0">
                <a:solidFill>
                  <a:schemeClr val="tx1"/>
                </a:solidFill>
                <a:effectLst/>
                <a:latin typeface="+mn-lt"/>
                <a:ea typeface="+mn-ea"/>
                <a:cs typeface="+mn-cs"/>
              </a:rPr>
              <a:t>Regarding social responsibility, the audience is likely to question how the innovation might help society the way it helps businesses. There might arise concerns about the side effects the Technology might have on the health of the users.</a:t>
            </a:r>
          </a:p>
          <a:p>
            <a:endParaRPr lang="en-US" dirty="0"/>
          </a:p>
        </p:txBody>
      </p:sp>
      <p:sp>
        <p:nvSpPr>
          <p:cNvPr id="4" name="Slide Number Placeholder 3"/>
          <p:cNvSpPr>
            <a:spLocks noGrp="1"/>
          </p:cNvSpPr>
          <p:nvPr>
            <p:ph type="sldNum" sz="quarter" idx="10"/>
          </p:nvPr>
        </p:nvSpPr>
        <p:spPr/>
        <p:txBody>
          <a:bodyPr/>
          <a:lstStyle/>
          <a:p>
            <a:fld id="{427FC2B0-0CEB-4694-8123-C6AA609DED28}" type="slidenum">
              <a:rPr lang="en-US" smtClean="0"/>
              <a:t>5</a:t>
            </a:fld>
            <a:endParaRPr lang="en-US"/>
          </a:p>
        </p:txBody>
      </p:sp>
    </p:spTree>
    <p:extLst>
      <p:ext uri="{BB962C8B-B14F-4D97-AF65-F5344CB8AC3E}">
        <p14:creationId xmlns:p14="http://schemas.microsoft.com/office/powerpoint/2010/main" val="39733185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36EDACF0-6004-4FB4-A410-E76794A999A6}"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5144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3FDD300-932B-4F4E-A008-6289A2F8E5CA}" type="datetimeFigureOut">
              <a:rPr lang="en-US" smtClean="0"/>
              <a:t>8/20/2021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DACF0-6004-4FB4-A410-E76794A999A6}" type="slidenum">
              <a:rPr lang="en-US" smtClean="0"/>
              <a:t>‹#›</a:t>
            </a:fld>
            <a:endParaRPr lang="en-US"/>
          </a:p>
        </p:txBody>
      </p:sp>
    </p:spTree>
    <p:extLst>
      <p:ext uri="{BB962C8B-B14F-4D97-AF65-F5344CB8AC3E}">
        <p14:creationId xmlns:p14="http://schemas.microsoft.com/office/powerpoint/2010/main" val="2470557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DACF0-6004-4FB4-A410-E76794A999A6}"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3679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DACF0-6004-4FB4-A410-E76794A999A6}"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1001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DACF0-6004-4FB4-A410-E76794A999A6}" type="slidenum">
              <a:rPr lang="en-US" smtClean="0"/>
              <a:t>‹#›</a:t>
            </a:fld>
            <a:endParaRPr lang="en-US"/>
          </a:p>
        </p:txBody>
      </p:sp>
    </p:spTree>
    <p:extLst>
      <p:ext uri="{BB962C8B-B14F-4D97-AF65-F5344CB8AC3E}">
        <p14:creationId xmlns:p14="http://schemas.microsoft.com/office/powerpoint/2010/main" val="539617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DACF0-6004-4FB4-A410-E76794A999A6}"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21554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DACF0-6004-4FB4-A410-E76794A999A6}"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3993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DACF0-6004-4FB4-A410-E76794A999A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16670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DACF0-6004-4FB4-A410-E76794A999A6}"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8900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DACF0-6004-4FB4-A410-E76794A999A6}" type="slidenum">
              <a:rPr lang="en-US" smtClean="0"/>
              <a:t>‹#›</a:t>
            </a:fld>
            <a:endParaRPr lang="en-US"/>
          </a:p>
        </p:txBody>
      </p:sp>
    </p:spTree>
    <p:extLst>
      <p:ext uri="{BB962C8B-B14F-4D97-AF65-F5344CB8AC3E}">
        <p14:creationId xmlns:p14="http://schemas.microsoft.com/office/powerpoint/2010/main" val="893137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3FDD300-932B-4F4E-A008-6289A2F8E5CA}"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DACF0-6004-4FB4-A410-E76794A999A6}"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41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3FDD300-932B-4F4E-A008-6289A2F8E5CA}" type="datetimeFigureOut">
              <a:rPr lang="en-US" smtClean="0"/>
              <a:t>8/20/2021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DACF0-6004-4FB4-A410-E76794A999A6}" type="slidenum">
              <a:rPr lang="en-US" smtClean="0"/>
              <a:t>‹#›</a:t>
            </a:fld>
            <a:endParaRPr lang="en-US"/>
          </a:p>
        </p:txBody>
      </p:sp>
    </p:spTree>
    <p:extLst>
      <p:ext uri="{BB962C8B-B14F-4D97-AF65-F5344CB8AC3E}">
        <p14:creationId xmlns:p14="http://schemas.microsoft.com/office/powerpoint/2010/main" val="3765556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3FDD300-932B-4F4E-A008-6289A2F8E5CA}" type="datetimeFigureOut">
              <a:rPr lang="en-US" smtClean="0"/>
              <a:t>8/20/2021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EDACF0-6004-4FB4-A410-E76794A999A6}"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8146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3FDD300-932B-4F4E-A008-6289A2F8E5CA}" type="datetimeFigureOut">
              <a:rPr lang="en-US" smtClean="0"/>
              <a:t>8/20/2021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EDACF0-6004-4FB4-A410-E76794A999A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533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FDD300-932B-4F4E-A008-6289A2F8E5CA}" type="datetimeFigureOut">
              <a:rPr lang="en-US" smtClean="0"/>
              <a:t>8/20/2021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EDACF0-6004-4FB4-A410-E76794A999A6}" type="slidenum">
              <a:rPr lang="en-US" smtClean="0"/>
              <a:t>‹#›</a:t>
            </a:fld>
            <a:endParaRPr lang="en-US"/>
          </a:p>
        </p:txBody>
      </p:sp>
    </p:spTree>
    <p:extLst>
      <p:ext uri="{BB962C8B-B14F-4D97-AF65-F5344CB8AC3E}">
        <p14:creationId xmlns:p14="http://schemas.microsoft.com/office/powerpoint/2010/main" val="3974756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3FDD300-932B-4F4E-A008-6289A2F8E5CA}" type="datetimeFigureOut">
              <a:rPr lang="en-US" smtClean="0"/>
              <a:t>8/20/2021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DACF0-6004-4FB4-A410-E76794A999A6}"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0206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3FDD300-932B-4F4E-A008-6289A2F8E5CA}" type="datetimeFigureOut">
              <a:rPr lang="en-US" smtClean="0"/>
              <a:t>8/20/2021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DACF0-6004-4FB4-A410-E76794A999A6}" type="slidenum">
              <a:rPr lang="en-US" smtClean="0"/>
              <a:t>‹#›</a:t>
            </a:fld>
            <a:endParaRPr lang="en-US"/>
          </a:p>
        </p:txBody>
      </p:sp>
    </p:spTree>
    <p:extLst>
      <p:ext uri="{BB962C8B-B14F-4D97-AF65-F5344CB8AC3E}">
        <p14:creationId xmlns:p14="http://schemas.microsoft.com/office/powerpoint/2010/main" val="2779375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3FDD300-932B-4F4E-A008-6289A2F8E5CA}" type="datetimeFigureOut">
              <a:rPr lang="en-US" smtClean="0"/>
              <a:t>8/20/2021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6EDACF0-6004-4FB4-A410-E76794A999A6}" type="slidenum">
              <a:rPr lang="en-US" smtClean="0"/>
              <a:t>‹#›</a:t>
            </a:fld>
            <a:endParaRPr lang="en-US"/>
          </a:p>
        </p:txBody>
      </p:sp>
    </p:spTree>
    <p:extLst>
      <p:ext uri="{BB962C8B-B14F-4D97-AF65-F5344CB8AC3E}">
        <p14:creationId xmlns:p14="http://schemas.microsoft.com/office/powerpoint/2010/main" val="18494618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2100500"/>
            <a:ext cx="6815669" cy="1515533"/>
          </a:xfrm>
        </p:spPr>
        <p:txBody>
          <a:bodyPr/>
          <a:lstStyle/>
          <a:p>
            <a:r>
              <a:rPr lang="en-US" sz="3200" dirty="0" smtClean="0"/>
              <a:t>Integrating Artificial Intelligence in </a:t>
            </a:r>
            <a:r>
              <a:rPr lang="en-US" sz="3200" dirty="0" err="1" smtClean="0"/>
              <a:t>DargeanGrix</a:t>
            </a:r>
            <a:endParaRPr lang="en-US" sz="3200" dirty="0"/>
          </a:p>
        </p:txBody>
      </p:sp>
      <p:sp>
        <p:nvSpPr>
          <p:cNvPr id="3" name="Subtitle 2"/>
          <p:cNvSpPr>
            <a:spLocks noGrp="1"/>
          </p:cNvSpPr>
          <p:nvPr>
            <p:ph type="subTitle" idx="1"/>
          </p:nvPr>
        </p:nvSpPr>
        <p:spPr>
          <a:xfrm>
            <a:off x="2692398" y="3893124"/>
            <a:ext cx="6815669" cy="1320802"/>
          </a:xfrm>
        </p:spPr>
        <p:txBody>
          <a:bodyPr/>
          <a:lstStyle/>
          <a:p>
            <a:r>
              <a:rPr lang="en-US" dirty="0" smtClean="0"/>
              <a:t>Student’s Name</a:t>
            </a:r>
          </a:p>
          <a:p>
            <a:r>
              <a:rPr lang="en-US" dirty="0" smtClean="0"/>
              <a:t>Institutional Affiliation </a:t>
            </a:r>
            <a:endParaRPr lang="en-US" dirty="0"/>
          </a:p>
        </p:txBody>
      </p:sp>
    </p:spTree>
    <p:extLst>
      <p:ext uri="{BB962C8B-B14F-4D97-AF65-F5344CB8AC3E}">
        <p14:creationId xmlns:p14="http://schemas.microsoft.com/office/powerpoint/2010/main" val="1682812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21734"/>
            <a:ext cx="10515600" cy="1325563"/>
          </a:xfrm>
        </p:spPr>
        <p:txBody>
          <a:bodyPr>
            <a:noAutofit/>
          </a:bodyPr>
          <a:lstStyle/>
          <a:p>
            <a:pPr algn="ctr"/>
            <a:r>
              <a:rPr lang="en-US" sz="2800" b="1" dirty="0"/>
              <a:t>Benefits and the Risks of the Technology to the Organization, the Employees, Customers, and Partners </a:t>
            </a:r>
            <a:r>
              <a:rPr lang="en-US" sz="2800" dirty="0"/>
              <a:t/>
            </a:r>
            <a:br>
              <a:rPr lang="en-US" sz="2800" dirty="0"/>
            </a:br>
            <a:endParaRPr lang="en-US" sz="2800" dirty="0"/>
          </a:p>
        </p:txBody>
      </p:sp>
      <p:sp>
        <p:nvSpPr>
          <p:cNvPr id="3" name="Content Placeholder 2"/>
          <p:cNvSpPr>
            <a:spLocks noGrp="1"/>
          </p:cNvSpPr>
          <p:nvPr>
            <p:ph idx="1"/>
          </p:nvPr>
        </p:nvSpPr>
        <p:spPr/>
        <p:txBody>
          <a:bodyPr>
            <a:normAutofit fontScale="77500" lnSpcReduction="20000"/>
          </a:bodyPr>
          <a:lstStyle/>
          <a:p>
            <a:r>
              <a:rPr lang="en-US" dirty="0"/>
              <a:t>One of the benefits of Artificial intelligence is that it will improve the organization’s role in talent acquisition (Pillai &amp; </a:t>
            </a:r>
            <a:r>
              <a:rPr lang="en-US" dirty="0" err="1"/>
              <a:t>Sivathanu</a:t>
            </a:r>
            <a:r>
              <a:rPr lang="en-US" dirty="0"/>
              <a:t>, 2020). </a:t>
            </a:r>
            <a:endParaRPr lang="en-US" dirty="0" smtClean="0"/>
          </a:p>
          <a:p>
            <a:r>
              <a:rPr lang="en-US" dirty="0" smtClean="0"/>
              <a:t>Another </a:t>
            </a:r>
            <a:r>
              <a:rPr lang="en-US" dirty="0"/>
              <a:t>benefit of artificial intelligence is that it ensures that the organization upholds its 24/7 availability (</a:t>
            </a:r>
            <a:r>
              <a:rPr lang="en-US" dirty="0" err="1"/>
              <a:t>Zumstein</a:t>
            </a:r>
            <a:r>
              <a:rPr lang="en-US" dirty="0"/>
              <a:t> &amp; </a:t>
            </a:r>
            <a:r>
              <a:rPr lang="en-US" dirty="0" err="1"/>
              <a:t>Hundertmark</a:t>
            </a:r>
            <a:r>
              <a:rPr lang="en-US" dirty="0"/>
              <a:t>, 2017). </a:t>
            </a:r>
            <a:endParaRPr lang="en-US" dirty="0" smtClean="0"/>
          </a:p>
          <a:p>
            <a:r>
              <a:rPr lang="en-US" dirty="0" smtClean="0"/>
              <a:t>This </a:t>
            </a:r>
            <a:r>
              <a:rPr lang="en-US" dirty="0"/>
              <a:t>technology will also ensure that employees only direct their time and energy in some tasks since most of them are automated by this software. </a:t>
            </a:r>
            <a:endParaRPr lang="en-US" dirty="0" smtClean="0"/>
          </a:p>
          <a:p>
            <a:r>
              <a:rPr lang="en-US" dirty="0" smtClean="0"/>
              <a:t>This </a:t>
            </a:r>
            <a:r>
              <a:rPr lang="en-US" dirty="0"/>
              <a:t>Technology is also beneficial to partners because it improves their experiences with advanced analytics. </a:t>
            </a:r>
            <a:endParaRPr lang="en-US" dirty="0" smtClean="0"/>
          </a:p>
          <a:p>
            <a:r>
              <a:rPr lang="en-US" dirty="0" smtClean="0"/>
              <a:t>One </a:t>
            </a:r>
            <a:r>
              <a:rPr lang="en-US" dirty="0"/>
              <a:t>risk of AI is a shortage or lack of </a:t>
            </a:r>
            <a:r>
              <a:rPr lang="en-US" dirty="0" smtClean="0"/>
              <a:t>expertise in its utilizing this software. </a:t>
            </a:r>
          </a:p>
          <a:p>
            <a:r>
              <a:rPr lang="en-US" dirty="0" smtClean="0"/>
              <a:t>Another </a:t>
            </a:r>
            <a:r>
              <a:rPr lang="en-US" dirty="0"/>
              <a:t>risk of integrating this Technology in this organization is that it might fail to observe crucial elements such as the organization's culture and values in decision making. </a:t>
            </a:r>
          </a:p>
        </p:txBody>
      </p:sp>
    </p:spTree>
    <p:extLst>
      <p:ext uri="{BB962C8B-B14F-4D97-AF65-F5344CB8AC3E}">
        <p14:creationId xmlns:p14="http://schemas.microsoft.com/office/powerpoint/2010/main" val="46134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Defending the Positive Position on the Topic and Risk Mitigation</a:t>
            </a:r>
            <a:endParaRPr lang="en-US" dirty="0"/>
          </a:p>
        </p:txBody>
      </p:sp>
      <p:sp>
        <p:nvSpPr>
          <p:cNvPr id="3" name="Content Placeholder 2"/>
          <p:cNvSpPr>
            <a:spLocks noGrp="1"/>
          </p:cNvSpPr>
          <p:nvPr>
            <p:ph idx="1"/>
          </p:nvPr>
        </p:nvSpPr>
        <p:spPr/>
        <p:txBody>
          <a:bodyPr>
            <a:normAutofit lnSpcReduction="10000"/>
          </a:bodyPr>
          <a:lstStyle/>
          <a:p>
            <a:r>
              <a:rPr lang="en-US" dirty="0"/>
              <a:t>Integration of artificial intelligence in this organization is a positive idea since it might improve the learning and training of employees. </a:t>
            </a:r>
            <a:endParaRPr lang="en-US" dirty="0" smtClean="0"/>
          </a:p>
          <a:p>
            <a:r>
              <a:rPr lang="en-US" dirty="0" smtClean="0"/>
              <a:t>This </a:t>
            </a:r>
            <a:r>
              <a:rPr lang="en-US" dirty="0"/>
              <a:t>position is also relevant because this software is likely to improve the aspect of leadership in this organization. </a:t>
            </a:r>
            <a:endParaRPr lang="en-US" dirty="0" smtClean="0"/>
          </a:p>
          <a:p>
            <a:r>
              <a:rPr lang="en-US" dirty="0" smtClean="0"/>
              <a:t>The </a:t>
            </a:r>
            <a:r>
              <a:rPr lang="en-US" dirty="0"/>
              <a:t>company can deal with the risk of lack of expertise by investing in the training of employees or outsourcing (</a:t>
            </a:r>
            <a:r>
              <a:rPr lang="en-US" dirty="0" err="1"/>
              <a:t>Gamkrelidze</a:t>
            </a:r>
            <a:r>
              <a:rPr lang="en-US" dirty="0"/>
              <a:t> et al., 2021). </a:t>
            </a:r>
          </a:p>
          <a:p>
            <a:r>
              <a:rPr lang="en-US" dirty="0"/>
              <a:t> </a:t>
            </a:r>
            <a:r>
              <a:rPr lang="en-US" dirty="0" smtClean="0"/>
              <a:t>The </a:t>
            </a:r>
            <a:r>
              <a:rPr lang="en-US" dirty="0"/>
              <a:t>company can also ensure that its leadership model improves the organization's culture. </a:t>
            </a:r>
          </a:p>
        </p:txBody>
      </p:sp>
    </p:spTree>
    <p:extLst>
      <p:ext uri="{BB962C8B-B14F-4D97-AF65-F5344CB8AC3E}">
        <p14:creationId xmlns:p14="http://schemas.microsoft.com/office/powerpoint/2010/main" val="2282503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Ethical Concerns that Might Be Introduced by this Technology</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a:t>One of the major ethical challenges of Artificial Intelligence is the lack of transparency of the AI tools. “The tools are not always intelligible to humans hence sometimes lack neutrality.” </a:t>
            </a:r>
          </a:p>
          <a:p>
            <a:r>
              <a:rPr lang="en-US" dirty="0"/>
              <a:t>Another notable concern is that Artificial Intelligence is prone to inaccuracy, inserted or embedded bias, and discriminatory bias (</a:t>
            </a:r>
            <a:r>
              <a:rPr lang="en-US" dirty="0" err="1"/>
              <a:t>Roselli</a:t>
            </a:r>
            <a:r>
              <a:rPr lang="en-US" dirty="0"/>
              <a:t> et al., 2019). </a:t>
            </a:r>
            <a:endParaRPr lang="en-US" dirty="0" smtClean="0"/>
          </a:p>
          <a:p>
            <a:r>
              <a:rPr lang="en-US" dirty="0" smtClean="0"/>
              <a:t>In </a:t>
            </a:r>
            <a:r>
              <a:rPr lang="en-US" dirty="0"/>
              <a:t>addition, innovation can disrupt the hierarchy of labor by causing unemployment due to the automation of services.   </a:t>
            </a:r>
          </a:p>
        </p:txBody>
      </p:sp>
    </p:spTree>
    <p:extLst>
      <p:ext uri="{BB962C8B-B14F-4D97-AF65-F5344CB8AC3E}">
        <p14:creationId xmlns:p14="http://schemas.microsoft.com/office/powerpoint/2010/main" val="2255534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887989"/>
            <a:ext cx="10515600" cy="1325563"/>
          </a:xfrm>
        </p:spPr>
        <p:txBody>
          <a:bodyPr>
            <a:noAutofit/>
          </a:bodyPr>
          <a:lstStyle/>
          <a:p>
            <a:r>
              <a:rPr lang="en-US" sz="2800" b="1" dirty="0"/>
              <a:t>Concerns the Audience is Likely to Have About the Possible Ethical Issues and Social Responsibilities Associated with the Technology</a:t>
            </a:r>
            <a:r>
              <a:rPr lang="en-US" sz="2800" dirty="0"/>
              <a:t/>
            </a:r>
            <a:br>
              <a:rPr lang="en-US" sz="2800" dirty="0"/>
            </a:br>
            <a:endParaRPr lang="en-US" sz="2800" dirty="0"/>
          </a:p>
        </p:txBody>
      </p:sp>
      <p:sp>
        <p:nvSpPr>
          <p:cNvPr id="3" name="Content Placeholder 2"/>
          <p:cNvSpPr>
            <a:spLocks noGrp="1"/>
          </p:cNvSpPr>
          <p:nvPr>
            <p:ph idx="1"/>
          </p:nvPr>
        </p:nvSpPr>
        <p:spPr/>
        <p:txBody>
          <a:bodyPr>
            <a:normAutofit lnSpcReduction="10000"/>
          </a:bodyPr>
          <a:lstStyle/>
          <a:p>
            <a:r>
              <a:rPr lang="en-US" dirty="0"/>
              <a:t>The audience might worry that the tool could be used for unauthorized surveillance purposes hence compromising their privacy. </a:t>
            </a:r>
          </a:p>
          <a:p>
            <a:r>
              <a:rPr lang="en-US" dirty="0"/>
              <a:t>To add, there is a likelihood of creating fake images and conversations that can be used to spread propaganda.</a:t>
            </a:r>
          </a:p>
          <a:p>
            <a:r>
              <a:rPr lang="en-US" dirty="0"/>
              <a:t>The audience can also raise concerns regarding the sustainability of artificial intelligence in modern society. </a:t>
            </a:r>
          </a:p>
          <a:p>
            <a:r>
              <a:rPr lang="en-US" dirty="0"/>
              <a:t>Regarding social responsibility, the audience is likely to question how the innovation might help society the way it helps businesses. </a:t>
            </a:r>
          </a:p>
          <a:p>
            <a:endParaRPr lang="en-US" dirty="0"/>
          </a:p>
        </p:txBody>
      </p:sp>
    </p:spTree>
    <p:extLst>
      <p:ext uri="{BB962C8B-B14F-4D97-AF65-F5344CB8AC3E}">
        <p14:creationId xmlns:p14="http://schemas.microsoft.com/office/powerpoint/2010/main" val="424093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References </a:t>
            </a:r>
            <a:endParaRPr lang="en-US" dirty="0"/>
          </a:p>
        </p:txBody>
      </p:sp>
      <p:sp>
        <p:nvSpPr>
          <p:cNvPr id="3" name="Content Placeholder 2"/>
          <p:cNvSpPr>
            <a:spLocks noGrp="1"/>
          </p:cNvSpPr>
          <p:nvPr>
            <p:ph idx="1"/>
          </p:nvPr>
        </p:nvSpPr>
        <p:spPr>
          <a:xfrm>
            <a:off x="838200" y="1562389"/>
            <a:ext cx="10515600" cy="4351338"/>
          </a:xfrm>
        </p:spPr>
        <p:txBody>
          <a:bodyPr>
            <a:normAutofit fontScale="77500" lnSpcReduction="20000"/>
          </a:bodyPr>
          <a:lstStyle/>
          <a:p>
            <a:pPr marL="0" indent="0">
              <a:buNone/>
            </a:pPr>
            <a:endParaRPr lang="en-US" dirty="0"/>
          </a:p>
          <a:p>
            <a:endParaRPr lang="en-US" dirty="0" smtClean="0"/>
          </a:p>
          <a:p>
            <a:endParaRPr lang="en-US" dirty="0"/>
          </a:p>
          <a:p>
            <a:r>
              <a:rPr lang="en-US" dirty="0" smtClean="0"/>
              <a:t>Cheatham</a:t>
            </a:r>
            <a:r>
              <a:rPr lang="en-US" dirty="0"/>
              <a:t>, B., </a:t>
            </a:r>
            <a:r>
              <a:rPr lang="en-US" dirty="0" err="1"/>
              <a:t>Javanmardian</a:t>
            </a:r>
            <a:r>
              <a:rPr lang="en-US" dirty="0"/>
              <a:t>, K., &amp; </a:t>
            </a:r>
            <a:r>
              <a:rPr lang="en-US" dirty="0" err="1"/>
              <a:t>Samandari</a:t>
            </a:r>
            <a:r>
              <a:rPr lang="en-US" dirty="0"/>
              <a:t>, H. (2019). Confronting the risks of artificial intelligence. </a:t>
            </a:r>
            <a:r>
              <a:rPr lang="en-US" i="1" dirty="0"/>
              <a:t>McKinsey Quarterly</a:t>
            </a:r>
            <a:r>
              <a:rPr lang="en-US" dirty="0"/>
              <a:t>, 1-9.</a:t>
            </a:r>
          </a:p>
          <a:p>
            <a:r>
              <a:rPr lang="en-US" dirty="0" err="1"/>
              <a:t>Gamkrelidze</a:t>
            </a:r>
            <a:r>
              <a:rPr lang="en-US" dirty="0"/>
              <a:t>, T., </a:t>
            </a:r>
            <a:r>
              <a:rPr lang="en-US" dirty="0" err="1"/>
              <a:t>Zouinar</a:t>
            </a:r>
            <a:r>
              <a:rPr lang="en-US" dirty="0"/>
              <a:t>, M., &amp; </a:t>
            </a:r>
            <a:r>
              <a:rPr lang="en-US" dirty="0" err="1"/>
              <a:t>Barcellini</a:t>
            </a:r>
            <a:r>
              <a:rPr lang="en-US" dirty="0"/>
              <a:t>, F. (2021, June). Artificial Intelligence (AI) in the Workplace: A Study of Stakeholders' Views on Benefits, Issues, and Challenges of AI Systems. In </a:t>
            </a:r>
            <a:r>
              <a:rPr lang="en-US" i="1" dirty="0"/>
              <a:t>Congress of the International Ergonomics Association</a:t>
            </a:r>
            <a:r>
              <a:rPr lang="en-US" dirty="0"/>
              <a:t> (pp. 628-635). Springer, Cham. </a:t>
            </a:r>
          </a:p>
          <a:p>
            <a:r>
              <a:rPr lang="en-US" dirty="0"/>
              <a:t>Pillai, R., &amp; </a:t>
            </a:r>
            <a:r>
              <a:rPr lang="en-US" dirty="0" err="1"/>
              <a:t>Sivathanu</a:t>
            </a:r>
            <a:r>
              <a:rPr lang="en-US" dirty="0"/>
              <a:t>, B. (2020). Adoption of artificial intelligence (AI) for talent acquisition in IT/</a:t>
            </a:r>
            <a:r>
              <a:rPr lang="en-US" dirty="0" err="1"/>
              <a:t>ITeS</a:t>
            </a:r>
            <a:r>
              <a:rPr lang="en-US" dirty="0"/>
              <a:t> organizations. </a:t>
            </a:r>
            <a:r>
              <a:rPr lang="en-US" i="1" dirty="0"/>
              <a:t>Benchmarking: An International Journal</a:t>
            </a:r>
            <a:r>
              <a:rPr lang="en-US" dirty="0"/>
              <a:t>. </a:t>
            </a:r>
          </a:p>
          <a:p>
            <a:r>
              <a:rPr lang="en-US" dirty="0" err="1"/>
              <a:t>Roselli</a:t>
            </a:r>
            <a:r>
              <a:rPr lang="en-US" dirty="0"/>
              <a:t>, D., Matthews, J., &amp; </a:t>
            </a:r>
            <a:r>
              <a:rPr lang="en-US" dirty="0" err="1"/>
              <a:t>Talagala</a:t>
            </a:r>
            <a:r>
              <a:rPr lang="en-US" dirty="0"/>
              <a:t>, N. (2019, May). Managing bias in </a:t>
            </a:r>
            <a:r>
              <a:rPr lang="en-US" dirty="0" err="1"/>
              <a:t>ai</a:t>
            </a:r>
            <a:r>
              <a:rPr lang="en-US" dirty="0"/>
              <a:t>. In </a:t>
            </a:r>
            <a:r>
              <a:rPr lang="en-US" i="1" dirty="0"/>
              <a:t>Companion Proceedings of The 2019 World Wide Web Conference</a:t>
            </a:r>
            <a:r>
              <a:rPr lang="en-US" dirty="0"/>
              <a:t> (pp. 539-544).</a:t>
            </a:r>
          </a:p>
          <a:p>
            <a:r>
              <a:rPr lang="en-US" dirty="0" err="1"/>
              <a:t>Zumstein</a:t>
            </a:r>
            <a:r>
              <a:rPr lang="en-US" dirty="0"/>
              <a:t>, D., &amp; </a:t>
            </a:r>
            <a:r>
              <a:rPr lang="en-US" dirty="0" err="1"/>
              <a:t>Hundertmark</a:t>
            </a:r>
            <a:r>
              <a:rPr lang="en-US" dirty="0"/>
              <a:t>, S. (2017). </a:t>
            </a:r>
            <a:r>
              <a:rPr lang="en-US" dirty="0" err="1"/>
              <a:t>Chatbots</a:t>
            </a:r>
            <a:r>
              <a:rPr lang="en-US" dirty="0"/>
              <a:t>--An Interactive Technology for Personalized Communication, Transactions and Services. </a:t>
            </a:r>
            <a:r>
              <a:rPr lang="en-US" i="1" dirty="0"/>
              <a:t>IADIS International Journal on WWW/Internet</a:t>
            </a:r>
            <a:r>
              <a:rPr lang="en-US" dirty="0"/>
              <a:t>, </a:t>
            </a:r>
            <a:r>
              <a:rPr lang="en-US" i="1" dirty="0"/>
              <a:t>15</a:t>
            </a:r>
            <a:r>
              <a:rPr lang="en-US" dirty="0"/>
              <a:t>(1). </a:t>
            </a:r>
          </a:p>
          <a:p>
            <a:endParaRPr lang="en-US" dirty="0"/>
          </a:p>
        </p:txBody>
      </p:sp>
    </p:spTree>
    <p:extLst>
      <p:ext uri="{BB962C8B-B14F-4D97-AF65-F5344CB8AC3E}">
        <p14:creationId xmlns:p14="http://schemas.microsoft.com/office/powerpoint/2010/main" val="350856038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11</TotalTime>
  <Words>1219</Words>
  <Application>Microsoft Office PowerPoint</Application>
  <PresentationFormat>Widescreen</PresentationFormat>
  <Paragraphs>54</Paragraphs>
  <Slides>6</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Garamond</vt:lpstr>
      <vt:lpstr>Organic</vt:lpstr>
      <vt:lpstr>Integrating Artificial Intelligence in DargeanGrix</vt:lpstr>
      <vt:lpstr>Benefits and the Risks of the Technology to the Organization, the Employees, Customers, and Partners  </vt:lpstr>
      <vt:lpstr>Defending the Positive Position on the Topic and Risk Mitigation</vt:lpstr>
      <vt:lpstr>Ethical Concerns that Might Be Introduced by this Technology </vt:lpstr>
      <vt:lpstr>Concerns the Audience is Likely to Have About the Possible Ethical Issues and Social Responsibilities Associated with the Technology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Artificial Intelligence in DargeanGrix</dc:title>
  <dc:creator>user</dc:creator>
  <cp:lastModifiedBy>user</cp:lastModifiedBy>
  <cp:revision>18</cp:revision>
  <dcterms:created xsi:type="dcterms:W3CDTF">2021-08-20T03:58:17Z</dcterms:created>
  <dcterms:modified xsi:type="dcterms:W3CDTF">2021-08-20T04:09:17Z</dcterms:modified>
</cp:coreProperties>
</file>